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3"/>
  </p:sldMasterIdLst>
  <p:notesMasterIdLst>
    <p:notesMasterId r:id="rId9"/>
  </p:notesMasterIdLst>
  <p:sldIdLst>
    <p:sldId id="258" r:id="rId4"/>
    <p:sldId id="292" r:id="rId5"/>
    <p:sldId id="287" r:id="rId6"/>
    <p:sldId id="293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DCF504-CE91-CDBD-A0B9-6367ABBD578C}" name="ONTAVILLA MATSCHILLES Iris (IHI)" initials="OMI(" userId="S::Iris.OntavillaMatschilles@ihi.europa.eu::a91ebbc9-5485-41ae-9311-91f710446a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17" autoAdjust="0"/>
    <p:restoredTop sz="94656" autoAdjust="0"/>
  </p:normalViewPr>
  <p:slideViewPr>
    <p:cSldViewPr snapToGrid="0" showGuides="1">
      <p:cViewPr varScale="1">
        <p:scale>
          <a:sx n="82" d="100"/>
          <a:sy n="82" d="100"/>
        </p:scale>
        <p:origin x="1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D1A75-BEAD-4753-9998-357F52375FC6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B177-E1C3-4F04-889A-A76B47475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png"/><Relationship Id="rId4" Type="http://schemas.openxmlformats.org/officeDocument/2006/relationships/image" Target="../media/image3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CA1F32-A9D5-4BF8-B10D-62BFDADBF8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7011E1-648F-4669-9485-ECA5B38B0272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 algn="l">
              <a:lnSpc>
                <a:spcPct val="90000"/>
              </a:lnSpc>
              <a:defRPr sz="6000" b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87F25-6597-44B0-B566-ABAAAFB03157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124200" y="3602038"/>
            <a:ext cx="859631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A1D2F04C-D9A1-4CCA-A1E4-E4904E9820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39C050D-B4C7-4479-B947-9DB96DED3B1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 bwMode="gray">
          <a:xfrm>
            <a:off x="947738" y="5821984"/>
            <a:ext cx="8596312" cy="5954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 err="1"/>
              <a:t>Dd.mm.yyyy</a:t>
            </a:r>
            <a:r>
              <a:rPr lang="en-GB" dirty="0"/>
              <a:t> • Event name • City, Country</a:t>
            </a:r>
          </a:p>
        </p:txBody>
      </p:sp>
    </p:spTree>
    <p:extLst>
      <p:ext uri="{BB962C8B-B14F-4D97-AF65-F5344CB8AC3E}">
        <p14:creationId xmlns:p14="http://schemas.microsoft.com/office/powerpoint/2010/main" val="2613220135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onten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FE7D9E2-017E-4039-84A7-C65F1A6E2B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401A0A-6A5E-4C49-A0E3-AACDE44BD2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5EE6-01EB-4BDE-AB29-385337E5783F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947738" y="2060575"/>
            <a:ext cx="4680000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521-2DFB-4B24-8341-D352B85057EC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5813400" y="2060573"/>
            <a:ext cx="4680000" cy="3600451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F9AE7A-C66E-4A4B-AF1A-193A49D48EEC}"/>
              </a:ext>
            </a:extLst>
          </p:cNvPr>
          <p:cNvSpPr>
            <a:spLocks noGrp="1"/>
          </p:cNvSpPr>
          <p:nvPr>
            <p:ph type="body" idx="10"/>
          </p:nvPr>
        </p:nvSpPr>
        <p:spPr bwMode="gray">
          <a:xfrm>
            <a:off x="947739" y="1484313"/>
            <a:ext cx="4679999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2BC013-FF72-41D3-80C2-27002AD2A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gray">
          <a:xfrm>
            <a:off x="5813400" y="1484313"/>
            <a:ext cx="4675213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D7DB41DB-C8FA-473C-AE5B-BBA8611E07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EB54B-62AD-42D9-A05E-9F3771D56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29869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1875671-1980-4D12-8212-0A51A7372C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2" y="0"/>
            <a:ext cx="12191996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01D65D-3190-4372-AA28-745579098D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Chapter</a:t>
            </a:r>
            <a:endParaRPr lang="en-GB"/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721D827-0480-45B1-8737-D6E653D431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C2C43C-EDEE-469E-A173-B861B3FE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05693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485078F-E1CF-4A58-BBDF-09022E45C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05160-46D0-4F4C-8497-2EF4290E42D4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947737" y="2060575"/>
            <a:ext cx="9540875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en-US" dirty="0" smtClean="0"/>
            </a:lvl1pPr>
            <a:lvl2pPr>
              <a:buClr>
                <a:schemeClr val="accent3"/>
              </a:buClr>
              <a:defRPr lang="en-US" dirty="0" smtClean="0"/>
            </a:lvl2pPr>
            <a:lvl3pPr>
              <a:buClr>
                <a:schemeClr val="accent3"/>
              </a:buClr>
              <a:defRPr lang="en-US" dirty="0" smtClean="0"/>
            </a:lvl3pPr>
            <a:lvl4pPr>
              <a:buClr>
                <a:schemeClr val="accent3"/>
              </a:buClr>
              <a:defRPr lang="en-US" dirty="0" smtClean="0"/>
            </a:lvl4pPr>
            <a:lvl5pPr>
              <a:buClr>
                <a:schemeClr val="accent3"/>
              </a:buClr>
              <a:defRPr lang="en-GB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3F46F86-927D-4FCD-973C-1CB7AB38A05C}"/>
              </a:ext>
            </a:extLst>
          </p:cNvPr>
          <p:cNvSpPr>
            <a:spLocks noGrp="1"/>
          </p:cNvSpPr>
          <p:nvPr>
            <p:ph type="body" idx="11"/>
          </p:nvPr>
        </p:nvSpPr>
        <p:spPr bwMode="gray">
          <a:xfrm>
            <a:off x="947739" y="1484313"/>
            <a:ext cx="9540874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14">
            <a:extLst>
              <a:ext uri="{FF2B5EF4-FFF2-40B4-BE49-F238E27FC236}">
                <a16:creationId xmlns:a16="http://schemas.microsoft.com/office/drawing/2014/main" id="{71943C82-1BDC-4A1D-BF4C-93CA5BFBBA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D362EC-C2BA-4599-9E4D-2DB2E88A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30475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ontents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1F42D5-54DD-4969-859B-B9092C60A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401A0A-6A5E-4C49-A0E3-AACDE44BD2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5EE6-01EB-4BDE-AB29-385337E5783F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947738" y="2060575"/>
            <a:ext cx="4680000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521-2DFB-4B24-8341-D352B85057EC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5813400" y="2060573"/>
            <a:ext cx="4680000" cy="3600451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F9AE7A-C66E-4A4B-AF1A-193A49D48EEC}"/>
              </a:ext>
            </a:extLst>
          </p:cNvPr>
          <p:cNvSpPr>
            <a:spLocks noGrp="1"/>
          </p:cNvSpPr>
          <p:nvPr>
            <p:ph type="body" idx="10"/>
          </p:nvPr>
        </p:nvSpPr>
        <p:spPr bwMode="gray">
          <a:xfrm>
            <a:off x="947739" y="1484313"/>
            <a:ext cx="4679999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2BC013-FF72-41D3-80C2-27002AD2A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gray">
          <a:xfrm>
            <a:off x="5813400" y="1484313"/>
            <a:ext cx="4675213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D7DB41DB-C8FA-473C-AE5B-BBA8611E07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9DA09-74D8-4F25-A09A-233C552947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015716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D691CA3-69A1-4D97-B920-3E71D8FC2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2" y="0"/>
            <a:ext cx="12191996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01D65D-3190-4372-AA28-745579098D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Chapter</a:t>
            </a:r>
            <a:endParaRPr lang="en-GB"/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721D827-0480-45B1-8737-D6E653D431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2B0758-42F8-45CD-A904-790DF8F6C3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001378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 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4BD945-2A4C-43CB-8875-226FE05E2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2" y="0"/>
            <a:ext cx="12191996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05160-46D0-4F4C-8497-2EF4290E42D4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947737" y="2060575"/>
            <a:ext cx="9540875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3F46F86-927D-4FCD-973C-1CB7AB38A05C}"/>
              </a:ext>
            </a:extLst>
          </p:cNvPr>
          <p:cNvSpPr>
            <a:spLocks noGrp="1"/>
          </p:cNvSpPr>
          <p:nvPr>
            <p:ph type="body" idx="11"/>
          </p:nvPr>
        </p:nvSpPr>
        <p:spPr bwMode="gray">
          <a:xfrm>
            <a:off x="947739" y="1484313"/>
            <a:ext cx="9540874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14">
            <a:extLst>
              <a:ext uri="{FF2B5EF4-FFF2-40B4-BE49-F238E27FC236}">
                <a16:creationId xmlns:a16="http://schemas.microsoft.com/office/drawing/2014/main" id="{71943C82-1BDC-4A1D-BF4C-93CA5BFBBA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2D9A7E-72EA-48E5-96D7-17E1A460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111398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ontents 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29E34D1-9FA0-402A-8231-DD750D2F07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2" y="0"/>
            <a:ext cx="12191996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401A0A-6A5E-4C49-A0E3-AACDE44BD2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5EE6-01EB-4BDE-AB29-385337E5783F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947738" y="2060575"/>
            <a:ext cx="4680000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521-2DFB-4B24-8341-D352B85057EC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5813400" y="2060573"/>
            <a:ext cx="4680000" cy="3600451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F9AE7A-C66E-4A4B-AF1A-193A49D48EEC}"/>
              </a:ext>
            </a:extLst>
          </p:cNvPr>
          <p:cNvSpPr>
            <a:spLocks noGrp="1"/>
          </p:cNvSpPr>
          <p:nvPr>
            <p:ph type="body" idx="10"/>
          </p:nvPr>
        </p:nvSpPr>
        <p:spPr bwMode="gray">
          <a:xfrm>
            <a:off x="947739" y="1484313"/>
            <a:ext cx="4679999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2BC013-FF72-41D3-80C2-27002AD2A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gray">
          <a:xfrm>
            <a:off x="5813400" y="1484313"/>
            <a:ext cx="4675213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D7DB41DB-C8FA-473C-AE5B-BBA8611E07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68B6B-BB55-452A-8408-72F78E47A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184943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CA1F32-A9D5-4BF8-B10D-62BFDADBF8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5D87F25-6597-44B0-B566-ABAAAFB03157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5236039" y="3602038"/>
            <a:ext cx="6452869" cy="59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39C050D-B4C7-4479-B947-9DB96DED3B1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 bwMode="gray">
          <a:xfrm>
            <a:off x="5236039" y="4334614"/>
            <a:ext cx="6452869" cy="5954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Name Surname</a:t>
            </a:r>
          </a:p>
          <a:p>
            <a:pPr lvl="0"/>
            <a:r>
              <a:rPr lang="en-GB"/>
              <a:t>Dd.mm.yyyy • Event name • City, Country</a:t>
            </a:r>
          </a:p>
        </p:txBody>
      </p:sp>
      <p:pic>
        <p:nvPicPr>
          <p:cNvPr id="8" name="Graphic 14">
            <a:extLst>
              <a:ext uri="{FF2B5EF4-FFF2-40B4-BE49-F238E27FC236}">
                <a16:creationId xmlns:a16="http://schemas.microsoft.com/office/drawing/2014/main" id="{6D4A9B47-8394-4E2C-9182-91314B4E86E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5346814" y="1116418"/>
            <a:ext cx="4033796" cy="117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40AA97F-C5D2-4425-A998-FABDD74AAA7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5" y="5471694"/>
            <a:ext cx="10620000" cy="80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902856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ith 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ACAE82-1EE1-47D3-849A-C4C4709377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Graphic 14">
            <a:extLst>
              <a:ext uri="{FF2B5EF4-FFF2-40B4-BE49-F238E27FC236}">
                <a16:creationId xmlns:a16="http://schemas.microsoft.com/office/drawing/2014/main" id="{7BDB3A37-DC88-452E-B741-AB3BC5774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88658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ACAE82-1EE1-47D3-849A-C4C4709377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1626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9451D36-8BBA-4287-BE0F-CE11D6125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01D65D-3190-4372-AA28-745579098D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Chapter</a:t>
            </a:r>
            <a:endParaRPr lang="en-GB"/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721D827-0480-45B1-8737-D6E653D431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E16157-882C-4A6B-BCBC-09DC472692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195630"/>
      </p:ext>
    </p:extLst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ACAE82-1EE1-47D3-849A-C4C4709377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562894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3F46F86-927D-4FCD-973C-1CB7AB38A05C}"/>
              </a:ext>
            </a:extLst>
          </p:cNvPr>
          <p:cNvSpPr>
            <a:spLocks noGrp="1"/>
          </p:cNvSpPr>
          <p:nvPr>
            <p:ph type="body" idx="11"/>
          </p:nvPr>
        </p:nvSpPr>
        <p:spPr bwMode="gray">
          <a:xfrm>
            <a:off x="947739" y="1484313"/>
            <a:ext cx="9540874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48EFD3-6792-4FD9-8236-E4FF5A13D8E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47737" y="2060575"/>
            <a:ext cx="9540873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ACAE82-1EE1-47D3-849A-C4C4709377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841780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1A0A-6A5E-4C49-A0E3-AACDE44BD2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5EE6-01EB-4BDE-AB29-385337E5783F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947738" y="2060575"/>
            <a:ext cx="4680000" cy="3600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521-2DFB-4B24-8341-D352B85057EC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5813400" y="2060573"/>
            <a:ext cx="4680000" cy="36004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F9AE7A-C66E-4A4B-AF1A-193A49D48EEC}"/>
              </a:ext>
            </a:extLst>
          </p:cNvPr>
          <p:cNvSpPr>
            <a:spLocks noGrp="1"/>
          </p:cNvSpPr>
          <p:nvPr>
            <p:ph type="body" idx="10"/>
          </p:nvPr>
        </p:nvSpPr>
        <p:spPr bwMode="gray">
          <a:xfrm>
            <a:off x="947739" y="1484313"/>
            <a:ext cx="4679999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2BC013-FF72-41D3-80C2-27002AD2A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gray">
          <a:xfrm>
            <a:off x="5813400" y="1484313"/>
            <a:ext cx="4675213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600DD-0D26-4632-AD11-23852DF51B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073965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72CE434-48A8-4CA8-8C56-43C3395F6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01D65D-3190-4372-AA28-745579098D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Chapter</a:t>
            </a:r>
            <a:endParaRPr lang="en-GB"/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721D827-0480-45B1-8737-D6E653D431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832D23-5231-4CC6-97F6-C179CCD9E0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164999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85B565-8038-4851-AE7E-FD03523FED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05160-46D0-4F4C-8497-2EF4290E42D4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947737" y="2060575"/>
            <a:ext cx="9540875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3F46F86-927D-4FCD-973C-1CB7AB38A05C}"/>
              </a:ext>
            </a:extLst>
          </p:cNvPr>
          <p:cNvSpPr>
            <a:spLocks noGrp="1"/>
          </p:cNvSpPr>
          <p:nvPr>
            <p:ph type="body" idx="11"/>
          </p:nvPr>
        </p:nvSpPr>
        <p:spPr bwMode="gray">
          <a:xfrm>
            <a:off x="947739" y="1484313"/>
            <a:ext cx="9540874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14">
            <a:extLst>
              <a:ext uri="{FF2B5EF4-FFF2-40B4-BE49-F238E27FC236}">
                <a16:creationId xmlns:a16="http://schemas.microsoft.com/office/drawing/2014/main" id="{71943C82-1BDC-4A1D-BF4C-93CA5BFBBA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89F358-773D-4DDC-B29C-5FFE7F74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06403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ontents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FB7463F-4868-46AF-89BF-D8BD52D70C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401A0A-6A5E-4C49-A0E3-AACDE44BD2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5EE6-01EB-4BDE-AB29-385337E5783F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947738" y="2060575"/>
            <a:ext cx="4680000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521-2DFB-4B24-8341-D352B85057EC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5813400" y="2060573"/>
            <a:ext cx="4680000" cy="3600451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F9AE7A-C66E-4A4B-AF1A-193A49D48EEC}"/>
              </a:ext>
            </a:extLst>
          </p:cNvPr>
          <p:cNvSpPr>
            <a:spLocks noGrp="1"/>
          </p:cNvSpPr>
          <p:nvPr>
            <p:ph type="body" idx="10"/>
          </p:nvPr>
        </p:nvSpPr>
        <p:spPr bwMode="gray">
          <a:xfrm>
            <a:off x="947739" y="1484313"/>
            <a:ext cx="4679999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2BC013-FF72-41D3-80C2-27002AD2A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gray">
          <a:xfrm>
            <a:off x="5813400" y="1484313"/>
            <a:ext cx="4675213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D7DB41DB-C8FA-473C-AE5B-BBA8611E07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DFF6217-3F14-4D68-8491-71E1D4ECF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215386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89CC723-C2CD-41F2-8A7C-1069AA6C4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01D65D-3190-4372-AA28-745579098D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124200" y="1122363"/>
            <a:ext cx="8596312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Chapter</a:t>
            </a:r>
            <a:endParaRPr lang="en-GB"/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721D827-0480-45B1-8737-D6E653D431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299335-642E-4B53-B7FA-030BB3033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920619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19BE48-39C4-46B0-891F-CC66F7672B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D04DF4-46C0-4FE0-BD36-0F44C4ADF76D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05160-46D0-4F4C-8497-2EF4290E42D4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947737" y="2060575"/>
            <a:ext cx="9540875" cy="3600450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3F46F86-927D-4FCD-973C-1CB7AB38A05C}"/>
              </a:ext>
            </a:extLst>
          </p:cNvPr>
          <p:cNvSpPr>
            <a:spLocks noGrp="1"/>
          </p:cNvSpPr>
          <p:nvPr>
            <p:ph type="body" idx="11"/>
          </p:nvPr>
        </p:nvSpPr>
        <p:spPr bwMode="gray">
          <a:xfrm>
            <a:off x="947739" y="1484313"/>
            <a:ext cx="9540874" cy="5365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14">
            <a:extLst>
              <a:ext uri="{FF2B5EF4-FFF2-40B4-BE49-F238E27FC236}">
                <a16:creationId xmlns:a16="http://schemas.microsoft.com/office/drawing/2014/main" id="{71943C82-1BDC-4A1D-BF4C-93CA5BFBBA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7B0BC9-D593-4FBC-BEFF-33FBDD11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096468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ABC540-D095-42C2-9CCC-28FE7505EFA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3AE2B-C760-4221-AF05-7E3E72620963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947738" y="476250"/>
            <a:ext cx="9540875" cy="1008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" name="Graphic 14">
            <a:extLst>
              <a:ext uri="{FF2B5EF4-FFF2-40B4-BE49-F238E27FC236}">
                <a16:creationId xmlns:a16="http://schemas.microsoft.com/office/drawing/2014/main" id="{410DA2E4-3724-42BF-A591-873D2AB25C99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 bwMode="gray">
          <a:xfrm>
            <a:off x="9889319" y="5827817"/>
            <a:ext cx="1799590" cy="52197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2423D38-3FEC-43C0-914C-73B5BDB95AE4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947738" y="2060575"/>
            <a:ext cx="9540875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BBB28C-08DF-453F-9EF3-0DCDA5334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7848" y="6016625"/>
            <a:ext cx="44326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E2C9FC41-EC69-47BF-BFE7-B5769C18AE0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7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51" r:id="rId2"/>
    <p:sldLayoutId id="2147483661" r:id="rId3"/>
    <p:sldLayoutId id="2147483660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88" r:id="rId18"/>
    <p:sldLayoutId id="2147483689" r:id="rId19"/>
    <p:sldLayoutId id="2147483690" r:id="rId20"/>
  </p:sldLayoutIdLst>
  <p:transition spd="slow">
    <p:wipe dir="r"/>
  </p:transition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●"/>
        <a:defRPr sz="24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●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●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●"/>
        <a:defRPr sz="24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●"/>
        <a:defRPr sz="24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pos="3613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  <p15:guide id="5" orient="horz" pos="1298" userDrawn="1">
          <p15:clr>
            <a:srgbClr val="F26B43"/>
          </p15:clr>
        </p15:guide>
        <p15:guide id="6" pos="597" userDrawn="1">
          <p15:clr>
            <a:srgbClr val="F26B43"/>
          </p15:clr>
        </p15:guide>
        <p15:guide id="7" pos="66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4C96B8-057B-48A6-8210-F1C75419A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1202702"/>
            <a:ext cx="8596312" cy="1182399"/>
          </a:xfrm>
        </p:spPr>
        <p:txBody>
          <a:bodyPr>
            <a:normAutofit/>
          </a:bodyPr>
          <a:lstStyle/>
          <a:p>
            <a:r>
              <a:rPr lang="en-GB" sz="4800" dirty="0"/>
              <a:t>Topic name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D93B24B-64A2-4821-BE17-56927ED5C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646" y="3761912"/>
            <a:ext cx="8596312" cy="2406771"/>
          </a:xfrm>
        </p:spPr>
        <p:txBody>
          <a:bodyPr>
            <a:normAutofit/>
          </a:bodyPr>
          <a:lstStyle/>
          <a:p>
            <a:r>
              <a:rPr lang="en-GB" sz="1800" dirty="0"/>
              <a:t>Contact person name: </a:t>
            </a:r>
          </a:p>
          <a:p>
            <a:r>
              <a:rPr lang="en-GB" sz="1800" dirty="0"/>
              <a:t>Organisation: </a:t>
            </a:r>
          </a:p>
          <a:p>
            <a:r>
              <a:rPr lang="en-GB" sz="1800" dirty="0"/>
              <a:t>E-mail:</a:t>
            </a:r>
          </a:p>
          <a:p>
            <a:r>
              <a:rPr lang="en-GB" sz="1800" dirty="0"/>
              <a:t>Link to: </a:t>
            </a:r>
          </a:p>
          <a:p>
            <a:pPr marL="342900" indent="-342900">
              <a:buFontTx/>
              <a:buChar char="-"/>
            </a:pPr>
            <a:r>
              <a:rPr lang="en-GB" sz="1800" dirty="0"/>
              <a:t>Marketplace opportunity</a:t>
            </a:r>
          </a:p>
          <a:p>
            <a:pPr marL="342900" indent="-342900">
              <a:buFontTx/>
              <a:buChar char="-"/>
            </a:pPr>
            <a:r>
              <a:rPr lang="en-GB" sz="1800" dirty="0"/>
              <a:t>Participant profile</a:t>
            </a:r>
          </a:p>
          <a:p>
            <a:endParaRPr lang="en-GB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454F13-30E1-4079-BB1E-30A048FC7CF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124200" y="476250"/>
            <a:ext cx="8596312" cy="595424"/>
          </a:xfrm>
        </p:spPr>
        <p:txBody>
          <a:bodyPr>
            <a:normAutofit fontScale="70000" lnSpcReduction="20000"/>
          </a:bodyPr>
          <a:lstStyle/>
          <a:p>
            <a:r>
              <a:rPr lang="en-GB" sz="6000" b="1" dirty="0">
                <a:latin typeface="+mj-lt"/>
                <a:ea typeface="+mj-ea"/>
                <a:cs typeface="+mj-cs"/>
              </a:rPr>
              <a:t>IHI Call Days | Call 7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25C84781-3C40-43A7-A9DC-E36310D8C41F}"/>
              </a:ext>
            </a:extLst>
          </p:cNvPr>
          <p:cNvSpPr txBox="1">
            <a:spLocks/>
          </p:cNvSpPr>
          <p:nvPr/>
        </p:nvSpPr>
        <p:spPr bwMode="gray">
          <a:xfrm>
            <a:off x="3124200" y="2138639"/>
            <a:ext cx="8596312" cy="11823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079510327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5E4D6-9A70-472A-9E43-22E8D885EB7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Describe the main objectives of your proposed project / proposal and how they address the outcomes and impacts of the topic.</a:t>
            </a:r>
          </a:p>
          <a:p>
            <a:endParaRPr lang="en-US" sz="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What problem are you trying to solve?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Is your project suitable for IHI?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Give concrete example of potential results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expected impact</a:t>
            </a:r>
          </a:p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3E404-0E13-4478-88E1-9C6A5B8D14E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D87AC47-D6A4-4F3D-92C6-CAAA39EF1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Challenges and objectives</a:t>
            </a:r>
          </a:p>
        </p:txBody>
      </p:sp>
    </p:spTree>
    <p:extLst>
      <p:ext uri="{BB962C8B-B14F-4D97-AF65-F5344CB8AC3E}">
        <p14:creationId xmlns:p14="http://schemas.microsoft.com/office/powerpoint/2010/main" val="1166836218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FC721-B530-4149-B424-E62A17BA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Main activities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4D336-E6CF-42E1-B067-405997DE88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en-US" sz="2800" dirty="0"/>
              <a:t>Describe the main activities of your proposed project / proposal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6454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C32B-3703-4EC5-8C47-1A73EF56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Expertise and resources offered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AD677-2A14-4371-BE0E-5D39350C08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Describe the partners and expertise you already have.</a:t>
            </a:r>
          </a:p>
          <a:p>
            <a:endParaRPr lang="en-US" dirty="0"/>
          </a:p>
          <a:p>
            <a:r>
              <a:rPr lang="en-GB" sz="2400" b="1" dirty="0">
                <a:effectLst/>
                <a:ea typeface="Calibri" panose="020F0502020204030204" pitchFamily="34" charset="0"/>
              </a:rPr>
              <a:t>If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you are bringing in-kind contributions (IKOP* and IKAA** for Private members</a:t>
            </a:r>
            <a:r>
              <a:rPr lang="en-GB" sz="2400" b="1" dirty="0">
                <a:effectLst/>
                <a:ea typeface="Calibri" panose="020F0502020204030204" pitchFamily="34" charset="0"/>
              </a:rPr>
              <a:t>,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cash or in-kind contributions for Contributing Partners), state it clearly.</a:t>
            </a:r>
            <a:endParaRPr lang="en-US" b="1" dirty="0"/>
          </a:p>
          <a:p>
            <a:endParaRPr lang="en-US" b="1" dirty="0"/>
          </a:p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1B1D1-77BC-446A-B994-4C5A5FB1AD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0E1EA-B9CA-4024-97DF-A534060B3CA5}"/>
              </a:ext>
            </a:extLst>
          </p:cNvPr>
          <p:cNvSpPr txBox="1"/>
          <p:nvPr/>
        </p:nvSpPr>
        <p:spPr>
          <a:xfrm>
            <a:off x="947738" y="5014694"/>
            <a:ext cx="834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* IKOP - </a:t>
            </a:r>
            <a:r>
              <a:rPr lang="en-US" dirty="0">
                <a:solidFill>
                  <a:schemeClr val="accent2"/>
                </a:solidFill>
              </a:rPr>
              <a:t>in-kind contributions to operational activities 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>
                <a:solidFill>
                  <a:schemeClr val="accent2"/>
                </a:solidFill>
              </a:rPr>
              <a:t>** IKAA - </a:t>
            </a:r>
            <a:r>
              <a:rPr lang="en-US" dirty="0">
                <a:solidFill>
                  <a:schemeClr val="accent2"/>
                </a:solidFill>
              </a:rPr>
              <a:t>in-kind contribution to additional activities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0356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C32B-3703-4EC5-8C47-1A73EF56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Expertise requested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AD677-2A14-4371-BE0E-5D39350C08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List profiles for desired partners, by category (SME, large companies, research institutes, other)</a:t>
            </a:r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1B1D1-77BC-446A-B994-4C5A5FB1AD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2C9FC41-EC69-47BF-BFE7-B5769C18AE0E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056002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IHI Theme">
  <a:themeElements>
    <a:clrScheme name="IHI - Innovative Health Initiative">
      <a:dk1>
        <a:sysClr val="windowText" lastClr="000000"/>
      </a:dk1>
      <a:lt1>
        <a:sysClr val="window" lastClr="FFFFFF"/>
      </a:lt1>
      <a:dk2>
        <a:srgbClr val="003642"/>
      </a:dk2>
      <a:lt2>
        <a:srgbClr val="E7E6E6"/>
      </a:lt2>
      <a:accent1>
        <a:srgbClr val="7CB82F"/>
      </a:accent1>
      <a:accent2>
        <a:srgbClr val="1B4654"/>
      </a:accent2>
      <a:accent3>
        <a:srgbClr val="3894A4"/>
      </a:accent3>
      <a:accent4>
        <a:srgbClr val="EAB818"/>
      </a:accent4>
      <a:accent5>
        <a:srgbClr val="CF6088"/>
      </a:accent5>
      <a:accent6>
        <a:srgbClr val="5A2F58"/>
      </a:accent6>
      <a:hlink>
        <a:srgbClr val="3894A4"/>
      </a:hlink>
      <a:folHlink>
        <a:srgbClr val="3894A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duced IHI PPT template " id="{95824F6C-7C5A-4F12-B15A-2A38A11C6E98}" vid="{9FDBF516-8479-40BF-A921-1A391ED99C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04D834E3C4C438D668BB2F649526B" ma:contentTypeVersion="15" ma:contentTypeDescription="Create a new document." ma:contentTypeScope="" ma:versionID="d8ef622eda07f2bd2484a6f351159574">
  <xsd:schema xmlns:xsd="http://www.w3.org/2001/XMLSchema" xmlns:xs="http://www.w3.org/2001/XMLSchema" xmlns:p="http://schemas.microsoft.com/office/2006/metadata/properties" xmlns:ns2="9046d093-cca6-4910-b65c-775c6b3ae0ab" xmlns:ns3="5e24312b-763d-460a-9548-459da90e4f31" targetNamespace="http://schemas.microsoft.com/office/2006/metadata/properties" ma:root="true" ma:fieldsID="1ffe1683deea1be1cec628a642621c17" ns2:_="" ns3:_="">
    <xsd:import namespace="9046d093-cca6-4910-b65c-775c6b3ae0ab"/>
    <xsd:import namespace="5e24312b-763d-460a-9548-459da90e4f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6d093-cca6-4910-b65c-775c6b3ae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c2ef154-5915-460c-b592-1d6a9ce96f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4312b-763d-460a-9548-459da90e4f3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5602f48-0669-4eef-8b7f-3fd455fd7963}" ma:internalName="TaxCatchAll" ma:showField="CatchAllData" ma:web="5e24312b-763d-460a-9548-459da90e4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9AED98-6407-4979-B6E2-39EBB3A4B8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1913D4-CF74-445F-A260-0E0CB516D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6d093-cca6-4910-b65c-775c6b3ae0ab"/>
    <ds:schemaRef ds:uri="5e24312b-763d-460a-9548-459da90e4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Reduced IHI PPT template </Template>
  <TotalTime>443</TotalTime>
  <Words>167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IHI Theme</vt:lpstr>
      <vt:lpstr>Topic name</vt:lpstr>
      <vt:lpstr>Challenges and objectives</vt:lpstr>
      <vt:lpstr>Main activities</vt:lpstr>
      <vt:lpstr>Expertise and resources offered </vt:lpstr>
      <vt:lpstr>Expertise requested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</dc:title>
  <dc:creator>ONTAVILLA MATSCHILLES Iris (IHI)</dc:creator>
  <cp:lastModifiedBy>MARTIN SANCHEZ Sergio (IHI)</cp:lastModifiedBy>
  <cp:revision>16</cp:revision>
  <dcterms:created xsi:type="dcterms:W3CDTF">2022-10-26T14:53:02Z</dcterms:created>
  <dcterms:modified xsi:type="dcterms:W3CDTF">2023-12-12T12:14:17Z</dcterms:modified>
</cp:coreProperties>
</file>